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68" r:id="rId2"/>
    <p:sldId id="406" r:id="rId3"/>
    <p:sldId id="428" r:id="rId4"/>
    <p:sldId id="419" r:id="rId5"/>
    <p:sldId id="405" r:id="rId6"/>
    <p:sldId id="356" r:id="rId7"/>
    <p:sldId id="383" r:id="rId8"/>
    <p:sldId id="384" r:id="rId9"/>
    <p:sldId id="385" r:id="rId10"/>
    <p:sldId id="386" r:id="rId11"/>
    <p:sldId id="414" r:id="rId12"/>
    <p:sldId id="408" r:id="rId13"/>
    <p:sldId id="387" r:id="rId14"/>
    <p:sldId id="388" r:id="rId15"/>
    <p:sldId id="411" r:id="rId16"/>
    <p:sldId id="412" r:id="rId17"/>
    <p:sldId id="425" r:id="rId18"/>
    <p:sldId id="420" r:id="rId19"/>
    <p:sldId id="390" r:id="rId20"/>
    <p:sldId id="392" r:id="rId21"/>
    <p:sldId id="368" r:id="rId22"/>
    <p:sldId id="407" r:id="rId23"/>
    <p:sldId id="347" r:id="rId24"/>
    <p:sldId id="376" r:id="rId25"/>
    <p:sldId id="422" r:id="rId26"/>
    <p:sldId id="393" r:id="rId27"/>
    <p:sldId id="429" r:id="rId28"/>
    <p:sldId id="394" r:id="rId29"/>
    <p:sldId id="395" r:id="rId30"/>
    <p:sldId id="427" r:id="rId31"/>
    <p:sldId id="398" r:id="rId32"/>
    <p:sldId id="399" r:id="rId33"/>
    <p:sldId id="413" r:id="rId34"/>
    <p:sldId id="426" r:id="rId35"/>
    <p:sldId id="418" r:id="rId36"/>
    <p:sldId id="401" r:id="rId37"/>
    <p:sldId id="402" r:id="rId38"/>
    <p:sldId id="404" r:id="rId39"/>
  </p:sldIdLst>
  <p:sldSz cx="9144000" cy="5143500" type="screen16x9"/>
  <p:notesSz cx="6858000" cy="9144000"/>
  <p:embeddedFontLst>
    <p:embeddedFont>
      <p:font typeface="Calibri" pitchFamily="34" charset="0"/>
      <p:regular r:id="rId42"/>
      <p:bold r:id="rId43"/>
      <p:italic r:id="rId44"/>
      <p:boldItalic r:id="rId45"/>
    </p:embeddedFont>
    <p:embeddedFont>
      <p:font typeface="Cambria Math" pitchFamily="18" charset="0"/>
      <p:regular r:id="rId46"/>
    </p:embeddedFont>
    <p:embeddedFont>
      <p:font typeface="ＭＳ Ｐゴシック" pitchFamily="34" charset="-128"/>
      <p:regular r:id="rId47"/>
    </p:embeddedFont>
    <p:embeddedFont>
      <p:font typeface="Mathematica7" charset="2"/>
      <p:regular r:id="rId48"/>
    </p:embeddedFont>
    <p:embeddedFont>
      <p:font typeface="Arial Bold" pitchFamily="34" charset="0"/>
      <p:bold r:id="rId4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54FC"/>
    <a:srgbClr val="00CC00"/>
    <a:srgbClr val="FFFF00"/>
    <a:srgbClr val="A1AAFD"/>
    <a:srgbClr val="DAA600"/>
    <a:srgbClr val="495AD7"/>
    <a:srgbClr val="384C84"/>
    <a:srgbClr val="22293E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4974" autoAdjust="0"/>
    <p:restoredTop sz="83462" autoAdjust="0"/>
  </p:normalViewPr>
  <p:slideViewPr>
    <p:cSldViewPr>
      <p:cViewPr varScale="1">
        <p:scale>
          <a:sx n="102" d="100"/>
          <a:sy n="102" d="100"/>
        </p:scale>
        <p:origin x="-924" y="-9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05" d="100"/>
          <a:sy n="105" d="100"/>
        </p:scale>
        <p:origin x="-343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94473-0F76-490B-9557-82FAFB46A6AF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F758D-4E43-4188-9A1E-F7F8C61DF0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0372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61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jpeg>
</file>

<file path=ppt/media/image36.pn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6.jpe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12E1BB-3496-4285-A8EE-DF3CEE49C5AC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45D255-0F5F-4CA8-A487-3EEEF53BB6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19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889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rgbClr val="92D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7383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rgbClr val="92D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7383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924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5345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5345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534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431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153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5D255-0F5F-4CA8-A487-3EEEF53BB66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42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2971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74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45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16"/>
          <p:cNvSpPr>
            <a:spLocks noGrp="1"/>
          </p:cNvSpPr>
          <p:nvPr>
            <p:ph sz="quarter" idx="10" hasCustomPrompt="1"/>
          </p:nvPr>
        </p:nvSpPr>
        <p:spPr>
          <a:xfrm>
            <a:off x="349250" y="0"/>
            <a:ext cx="5651500" cy="76200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2500" baseline="0">
                <a:solidFill>
                  <a:schemeClr val="bg2"/>
                </a:solidFill>
                <a:latin typeface="Arial Bold" pitchFamily="34" charset="0"/>
                <a:cs typeface="Arial Bold" pitchFamily="34" charset="0"/>
              </a:defRPr>
            </a:lvl1pPr>
            <a:lvl2pPr>
              <a:defRPr sz="2500"/>
            </a:lvl2pPr>
            <a:lvl3pPr>
              <a:defRPr sz="2500"/>
            </a:lvl3pPr>
            <a:lvl4pPr>
              <a:defRPr sz="2500"/>
            </a:lvl4pPr>
            <a:lvl5pPr>
              <a:defRPr sz="2500"/>
            </a:lvl5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349250" y="1047750"/>
            <a:ext cx="8413750" cy="3810000"/>
          </a:xfrm>
          <a:prstGeom prst="rect">
            <a:avLst/>
          </a:prstGeom>
        </p:spPr>
        <p:txBody>
          <a:bodyPr/>
          <a:lstStyle>
            <a:lvl1pPr eaLnBrk="1" hangingPunct="1">
              <a:spcBef>
                <a:spcPts val="250"/>
              </a:spcBef>
              <a:spcAft>
                <a:spcPts val="250"/>
              </a:spcAft>
              <a:buFont typeface="Wingdings" pitchFamily="-112" charset="2"/>
              <a:buChar char="§"/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</a:lstStyle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2500" dirty="0" smtClean="0">
                <a:solidFill>
                  <a:schemeClr val="tx1"/>
                </a:solidFill>
                <a:ea typeface="ＭＳ Ｐゴシック" pitchFamily="-112" charset="-128"/>
              </a:rPr>
              <a:t>This subtitle is 20 points 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2500" dirty="0" smtClean="0">
                <a:solidFill>
                  <a:schemeClr val="tx1"/>
                </a:solidFill>
                <a:ea typeface="ＭＳ Ｐゴシック" pitchFamily="-112" charset="-128"/>
              </a:rPr>
              <a:t>Bullets are orange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2500" dirty="0" smtClean="0">
                <a:solidFill>
                  <a:schemeClr val="tx1"/>
                </a:solidFill>
                <a:ea typeface="ＭＳ Ｐゴシック" pitchFamily="-112" charset="-128"/>
              </a:rPr>
              <a:t>They have 110% line spacing, 2 points before &amp; after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2500" dirty="0" smtClean="0">
                <a:solidFill>
                  <a:schemeClr val="tx1"/>
                </a:solidFill>
                <a:ea typeface="ＭＳ Ｐゴシック" pitchFamily="-112" charset="-128"/>
              </a:rPr>
              <a:t>Longer bullets in the form of a paragraph are harder to read if there is insufficient line spacing. This is the maximum recommended number of lines per slide (seven).</a:t>
            </a:r>
          </a:p>
          <a:p>
            <a:pPr lvl="1" eaLnBrk="1" hangingPunct="1">
              <a:buFont typeface="Wingdings" pitchFamily="-112" charset="2"/>
              <a:buChar char="§"/>
              <a:defRPr/>
            </a:pPr>
            <a:r>
              <a:rPr lang="en-US" sz="2100" dirty="0" smtClean="0">
                <a:solidFill>
                  <a:schemeClr val="tx1"/>
                </a:solidFill>
                <a:ea typeface="ＭＳ Ｐゴシック" pitchFamily="-112" charset="-128"/>
              </a:rPr>
              <a:t>Sub bullets look like this</a:t>
            </a:r>
            <a:endParaRPr lang="en-US" sz="2300" dirty="0" smtClean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ea typeface="ＭＳ Ｐゴシック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88048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Eurostile-Roman-DTC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14400" y="1006982"/>
            <a:ext cx="73152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3084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15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47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36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775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2294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36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39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F8DDC-F2FE-4F9E-906E-7B5D659AE15B}" type="datetimeFigureOut">
              <a:rPr lang="en-US" smtClean="0"/>
              <a:pPr/>
              <a:t>7/24/2013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BCB937-FF1C-42B8-BD6A-5A51C21947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33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>
              <a:lumMod val="85000"/>
            </a:schemeClr>
          </a:solidFill>
          <a:latin typeface="Eurostile-Roman-DTC" pitchFamily="2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>
              <a:lumMod val="85000"/>
            </a:schemeClr>
          </a:solidFill>
          <a:latin typeface="Eurostile-Roman-DTC" pitchFamily="2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bg1">
              <a:lumMod val="65000"/>
            </a:schemeClr>
          </a:solidFill>
          <a:latin typeface="Eurostile-Roman-DTC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Eurostile-Roman-DTC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Eurostile-Roman-DTC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Eurostile-Roman-DTC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0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0.png"/><Relationship Id="rId5" Type="http://schemas.openxmlformats.org/officeDocument/2006/relationships/image" Target="../media/image15.png"/><Relationship Id="rId10" Type="http://schemas.openxmlformats.org/officeDocument/2006/relationships/image" Target="../media/image19.png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8001"/>
          <a:stretch/>
        </p:blipFill>
        <p:spPr bwMode="auto">
          <a:xfrm>
            <a:off x="-4192" y="0"/>
            <a:ext cx="914819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-4192" y="3028949"/>
            <a:ext cx="9148192" cy="2116249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  <a:alpha val="0"/>
                  <a:lumMod val="0"/>
                </a:schemeClr>
              </a:gs>
              <a:gs pos="61000">
                <a:schemeClr val="accent1">
                  <a:tint val="23500"/>
                  <a:satMod val="160000"/>
                  <a:lumMod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3790950"/>
            <a:ext cx="6850360" cy="1262227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 smtClean="0">
                <a:effectLst>
                  <a:glow rad="63500">
                    <a:schemeClr val="tx1">
                      <a:alpha val="11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 Shading in Unreal Engine 4</a:t>
            </a:r>
            <a:r>
              <a:rPr lang="en-US" sz="2000" dirty="0" smtClean="0">
                <a:effectLst>
                  <a:glow rad="63500">
                    <a:schemeClr val="tx1">
                      <a:alpha val="11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sz="2000" dirty="0" smtClean="0">
                <a:effectLst>
                  <a:glow rad="63500">
                    <a:schemeClr val="tx1">
                      <a:alpha val="11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800" dirty="0" smtClean="0">
                <a:effectLst>
                  <a:glow rad="63500">
                    <a:schemeClr val="tx1">
                      <a:alpha val="11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Brian Karis    (</a:t>
            </a:r>
            <a:r>
              <a:rPr lang="en-US" sz="28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glow rad="63500">
                    <a:schemeClr val="tx1">
                      <a:alpha val="11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brian.karis@epicgames.com</a:t>
            </a:r>
            <a:r>
              <a:rPr lang="en-US" sz="2800" dirty="0" smtClean="0">
                <a:effectLst>
                  <a:glow rad="63500">
                    <a:schemeClr val="tx1">
                      <a:alpha val="11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sz="5400" dirty="0">
              <a:solidFill>
                <a:schemeClr val="bg1">
                  <a:lumMod val="50000"/>
                </a:schemeClr>
              </a:solidFill>
              <a:effectLst>
                <a:glow rad="63500">
                  <a:schemeClr val="tx1">
                    <a:alpha val="11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3844189"/>
            <a:ext cx="1051022" cy="10449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7815" y="4400550"/>
            <a:ext cx="684677" cy="7446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7558" y="4324350"/>
            <a:ext cx="1037024" cy="67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33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Image-based lighting : Problem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fontAlgn="base"/>
                <a:r>
                  <a:rPr lang="en-US" dirty="0" smtClean="0"/>
                  <a:t>Only </a:t>
                </a:r>
                <a:r>
                  <a:rPr lang="en-US" dirty="0"/>
                  <a:t>use single </a:t>
                </a:r>
                <a:r>
                  <a:rPr lang="en-US" dirty="0" smtClean="0"/>
                  <a:t>sample per environment map</a:t>
                </a:r>
                <a:endParaRPr lang="en-US" dirty="0"/>
              </a:p>
              <a:p>
                <a:pPr fontAlgn="base"/>
                <a:r>
                  <a:rPr lang="en-US" dirty="0" smtClean="0"/>
                  <a:t>Match importance-sampled reference</a:t>
                </a:r>
                <a:endParaRPr lang="en-US" sz="4200" dirty="0" smtClean="0"/>
              </a:p>
              <a:p>
                <a:pPr marL="0" indent="0" algn="ctr" fontAlgn="base">
                  <a:buNone/>
                </a:pPr>
                <a:endParaRPr lang="en-US" sz="3000" i="1" dirty="0" smtClean="0">
                  <a:solidFill>
                    <a:schemeClr val="bg1">
                      <a:lumMod val="65000"/>
                    </a:schemeClr>
                  </a:solidFill>
                  <a:latin typeface="Cambria Math"/>
                  <a:ea typeface="Cambria Math"/>
                </a:endParaRPr>
              </a:p>
              <a:p>
                <a:pPr marL="0" indent="0" algn="ctr" fontAlgn="base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pHide m:val="on"/>
                          <m:ctrlPr>
                            <a:rPr lang="en-US" sz="240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sz="2400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𝐻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b="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b="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l</m:t>
                              </m:r>
                            </m:e>
                          </m:d>
                          <m:r>
                            <a:rPr lang="en-US" sz="2400" b="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l</m:t>
                              </m:r>
                              <m:r>
                                <a:rPr lang="en-US" sz="2400" b="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sz="2400" b="0" i="0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v</m:t>
                              </m:r>
                            </m:e>
                          </m:d>
                          <m:func>
                            <m:funcPr>
                              <m:ctrlP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</m:ctrlPr>
                            </m:funcPr>
                            <m:fName>
                              <m:r>
                                <a:rPr lang="en-US" sz="2400" b="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𝑐𝑜𝑠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l</m:t>
                                  </m:r>
                                </m:sub>
                              </m:sSub>
                            </m:e>
                          </m:func>
                          <m:r>
                            <a:rPr lang="en-US" sz="2400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l</m:t>
                          </m:r>
                        </m:e>
                      </m:nary>
                      <m:r>
                        <a:rPr lang="en-US" sz="2400" b="0" i="1" smtClean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ambria Math"/>
                          <a:ea typeface="Cambria Math"/>
                        </a:rPr>
                        <m:t>≈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  <m:t>𝑘</m:t>
                          </m:r>
                          <m:r>
                            <a:rPr lang="en-US" sz="2400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  <m:t>𝑁</m:t>
                          </m:r>
                        </m:sup>
                        <m:e>
                          <m:f>
                            <m:fPr>
                              <m:ctrlPr>
                                <a:rPr lang="en-US" sz="2400" i="1" smtClean="0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b="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 smtClean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 b="0" i="0" smtClean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US" sz="2400" b="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b="0" i="1" smtClean="0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i="1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 smtClean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 b="0" i="0" smtClean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v</m:t>
                                  </m:r>
                                </m:e>
                              </m:d>
                              <m:func>
                                <m:funcPr>
                                  <m:ctrlPr>
                                    <a:rPr lang="en-US" sz="2400" i="1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funcPr>
                                <m:fName>
                                  <m:r>
                                    <a:rPr lang="en-US" sz="2400" b="0" i="1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𝑐𝑜𝑠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2400" i="1" smtClean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i="1" smtClean="0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400" b="0" i="0" smtClean="0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  <m:t>l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</m:func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400" i="1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 smtClean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 b="0" i="0" smtClean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v</m:t>
                                  </m:r>
                                </m:e>
                              </m:d>
                            </m:den>
                          </m:f>
                        </m:e>
                      </m:nary>
                    </m:oMath>
                  </m:oMathPara>
                </a14:m>
                <a:endParaRPr lang="en-US" sz="2400" dirty="0">
                  <a:latin typeface="Mathematica7" pitchFamily="2" charset="2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630" t="-55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2498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Image-based lighting : Solution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fontAlgn="base"/>
                <a:r>
                  <a:rPr lang="en-US" dirty="0" smtClean="0"/>
                  <a:t>Same as </a:t>
                </a:r>
                <a:r>
                  <a:rPr lang="en-US" dirty="0" err="1" smtClean="0"/>
                  <a:t>Dimitar’s</a:t>
                </a:r>
                <a:r>
                  <a:rPr lang="en-US" dirty="0"/>
                  <a:t>:</a:t>
                </a:r>
                <a:r>
                  <a:rPr lang="en-US" dirty="0" smtClean="0"/>
                  <a:t> split the sum</a:t>
                </a:r>
              </a:p>
              <a:p>
                <a:pPr fontAlgn="base"/>
                <a:r>
                  <a:rPr lang="en-US" dirty="0" smtClean="0"/>
                  <a:t>Pre-calculate both parts</a:t>
                </a:r>
              </a:p>
              <a:p>
                <a:pPr marL="0" indent="0" algn="ctr" fontAlgn="base">
                  <a:buNone/>
                </a:pPr>
                <a:endParaRPr lang="en-US" i="1" dirty="0" smtClean="0">
                  <a:solidFill>
                    <a:schemeClr val="bg1">
                      <a:lumMod val="65000"/>
                    </a:schemeClr>
                  </a:solidFill>
                  <a:latin typeface="Cambria Math"/>
                </a:endParaRPr>
              </a:p>
              <a:p>
                <a:pPr marL="0" indent="0" algn="ctr" fontAlgn="base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sz="2400" b="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  <m:t>𝑘</m:t>
                          </m:r>
                          <m:r>
                            <a:rPr lang="en-US" sz="2400" b="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</a:rPr>
                            <m:t>𝑁</m:t>
                          </m:r>
                        </m:sup>
                        <m:e>
                          <m:f>
                            <m:fPr>
                              <m:ctrlP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b="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 b="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US" sz="2400" b="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b="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 b="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US" sz="2400" b="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400" b="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400" b="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v</m:t>
                                  </m:r>
                                </m:e>
                              </m:d>
                              <m:func>
                                <m:funcPr>
                                  <m:ctrlPr>
                                    <a:rPr lang="en-US" sz="2400" b="0" i="1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cos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400" i="1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  <m:t>l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</m:func>
                            </m:num>
                            <m:den>
                              <m:r>
                                <a:rPr lang="en-US" sz="2400" b="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 b="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US" sz="2400" b="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400" b="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sz="2400" b="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𝑣</m:t>
                                  </m:r>
                                </m:e>
                              </m:d>
                            </m:den>
                          </m:f>
                        </m:e>
                      </m:nary>
                      <m:r>
                        <a:rPr lang="en-US" sz="2400" b="0" i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Cambria Math"/>
                          <a:ea typeface="Cambria Math"/>
                        </a:rPr>
                        <m:t>≈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𝑁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𝑘</m:t>
                              </m:r>
                              <m: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d>
                      <m:d>
                        <m:dPr>
                          <m:ctrlPr>
                            <a:rPr lang="en-US" sz="2400" b="0" i="1" smtClean="0">
                              <a:solidFill>
                                <a:schemeClr val="bg1">
                                  <a:lumMod val="65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𝑁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𝑘</m:t>
                              </m:r>
                              <m: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i="1">
                                  <a:solidFill>
                                    <a:schemeClr val="bg1">
                                      <a:lumMod val="65000"/>
                                    </a:schemeClr>
                                  </a:solidFill>
                                  <a:latin typeface="Cambria Math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𝑓</m:t>
                                  </m:r>
                                  <m: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v</m:t>
                                  </m:r>
                                  <m: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)</m:t>
                                  </m:r>
                                  <m:func>
                                    <m:funcPr>
                                      <m:ctrlP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cos</m:t>
                                      </m:r>
                                    </m:fName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chemeClr val="bg1">
                                                  <a:lumMod val="65000"/>
                                                </a:schemeClr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/>
                                                  <a:ea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4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/>
                                                  <a:ea typeface="Cambria Math"/>
                                                </a:rPr>
                                                <m:t>l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solidFill>
                                                    <a:schemeClr val="bg1">
                                                      <a:lumMod val="65000"/>
                                                    </a:schemeClr>
                                                  </a:solidFill>
                                                  <a:latin typeface="Cambria Math"/>
                                                  <a:ea typeface="Cambria Math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func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𝑝</m:t>
                                  </m:r>
                                  <m: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bg1">
                                              <a:lumMod val="6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v</m:t>
                                  </m:r>
                                  <m:r>
                                    <a:rPr lang="en-US" sz="2400" i="1">
                                      <a:solidFill>
                                        <a:schemeClr val="bg1">
                                          <a:lumMod val="65000"/>
                                        </a:schemeClr>
                                      </a:solidFill>
                                      <a:latin typeface="Cambria Math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nary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481" t="-52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368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Pre-filtered environment map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fontAlgn="base"/>
                <a:r>
                  <a:rPr lang="en-US" dirty="0" smtClean="0"/>
                  <a:t>1</a:t>
                </a:r>
                <a:r>
                  <a:rPr lang="en-US" baseline="30000" dirty="0" smtClean="0"/>
                  <a:t>st</a:t>
                </a:r>
                <a:r>
                  <a:rPr lang="en-US" dirty="0" smtClean="0"/>
                  <a:t> sum stored in </a:t>
                </a:r>
                <a:r>
                  <a:rPr lang="en-US" dirty="0" err="1"/>
                  <a:t>cubemap</a:t>
                </a:r>
                <a:r>
                  <a:rPr lang="en-US" dirty="0"/>
                  <a:t> </a:t>
                </a:r>
                <a:r>
                  <a:rPr lang="en-US" dirty="0" err="1"/>
                  <a:t>mips</a:t>
                </a:r>
                <a:endParaRPr lang="en-US" dirty="0"/>
              </a:p>
              <a:p>
                <a:pPr lvl="1" fontAlgn="base"/>
                <a:r>
                  <a:rPr lang="en-US" dirty="0" smtClean="0"/>
                  <a:t>Pre-filter for specific roughness’s</a:t>
                </a:r>
              </a:p>
              <a:p>
                <a:pPr lvl="1" fontAlgn="base"/>
                <a:r>
                  <a:rPr lang="en-US" dirty="0" smtClean="0"/>
                  <a:t>Fixed distribution, assume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900" b="0" i="0" smtClean="0">
                        <a:latin typeface="Cambria Math"/>
                      </a:rPr>
                      <m:t>n</m:t>
                    </m:r>
                    <m:r>
                      <a:rPr lang="en-US" sz="1900" b="0" i="1" smtClean="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1900" b="0" i="0" smtClean="0">
                        <a:latin typeface="Cambria Math"/>
                      </a:rPr>
                      <m:t>v</m:t>
                    </m:r>
                  </m:oMath>
                </a14:m>
                <a:endParaRPr lang="en-US" sz="1900" dirty="0" smtClean="0"/>
              </a:p>
              <a:p>
                <a:pPr lvl="1" fontAlgn="base"/>
                <a:r>
                  <a:rPr lang="en-US" dirty="0" smtClean="0"/>
                  <a:t>Loses stretched highlights</a:t>
                </a:r>
              </a:p>
              <a:p>
                <a:pPr lvl="1" fontAlgn="base"/>
                <a:endParaRPr lang="en-US" dirty="0"/>
              </a:p>
              <a:p>
                <a:pPr marL="0" lvl="0" indent="0" algn="ctr" fontAlgn="base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200" i="1" smtClean="0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2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sz="22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2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𝑘</m:t>
                          </m:r>
                          <m:r>
                            <a:rPr lang="en-US" sz="22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22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sz="22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2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2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solidFill>
                                        <a:prstClr val="white">
                                          <a:lumMod val="65000"/>
                                        </a:prstClr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200" i="0">
                                      <a:solidFill>
                                        <a:prstClr val="white">
                                          <a:lumMod val="65000"/>
                                        </a:prstClr>
                                      </a:solidFill>
                                      <a:latin typeface="Cambria Math"/>
                                    </a:rPr>
                                    <m:t>l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solidFill>
                                        <a:prstClr val="white">
                                          <a:lumMod val="65000"/>
                                        </a:prstClr>
                                      </a:solidFill>
                                      <a:latin typeface="Cambria Math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r>
                        <a:rPr lang="en-US" sz="2200" i="1" smtClean="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  <a:ea typeface="Cambria Math"/>
                        </a:rPr>
                        <m:t>≈</m:t>
                      </m:r>
                      <m:r>
                        <m:rPr>
                          <m:sty m:val="p"/>
                        </m:rPr>
                        <a:rPr lang="en-US" sz="2200" b="0" i="0" smtClean="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Cubemap</m:t>
                      </m:r>
                      <m:r>
                        <a:rPr lang="en-US" sz="2200" b="0" i="0" smtClean="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.</m:t>
                      </m:r>
                      <m:r>
                        <m:rPr>
                          <m:sty m:val="p"/>
                        </m:rPr>
                        <a:rPr lang="en-US" sz="2200" b="0" i="0" smtClean="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Sample</m:t>
                      </m:r>
                      <m:r>
                        <a:rPr lang="en-US" sz="2200" b="0" i="0" smtClean="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200" b="0" i="0" smtClean="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r</m:t>
                      </m:r>
                      <m:r>
                        <a:rPr lang="en-US" sz="2200" b="0" i="0" smtClean="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2200" b="0" i="0" smtClean="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mip</m:t>
                      </m:r>
                      <m:r>
                        <a:rPr lang="en-US" sz="2200" b="0" i="0" smtClean="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sz="2200" dirty="0">
                  <a:solidFill>
                    <a:prstClr val="white">
                      <a:lumMod val="85000"/>
                    </a:prstClr>
                  </a:solidFill>
                </a:endParaRPr>
              </a:p>
              <a:p>
                <a:pPr fontAlgn="base"/>
                <a:endParaRPr lang="en-US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630" t="-55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1007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BRDF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fontAlgn="base"/>
                <a:r>
                  <a:rPr lang="en-US" dirty="0" smtClean="0"/>
                  <a:t>2</a:t>
                </a:r>
                <a:r>
                  <a:rPr lang="en-US" baseline="30000" dirty="0" smtClean="0"/>
                  <a:t>nd</a:t>
                </a:r>
                <a:r>
                  <a:rPr lang="en-US" dirty="0" smtClean="0"/>
                  <a:t> sum stored in 2D lookup texture (LUT)</a:t>
                </a:r>
              </a:p>
              <a:p>
                <a:pPr fontAlgn="base"/>
                <a:endParaRPr lang="en-US" dirty="0"/>
              </a:p>
              <a:p>
                <a:pPr fontAlgn="base"/>
                <a:endParaRPr lang="en-US" dirty="0"/>
              </a:p>
              <a:p>
                <a:pPr marL="0" lvl="0" indent="0" algn="ctr" fontAlgn="base">
                  <a:buNone/>
                </a:pPr>
                <a:endParaRPr lang="en-US" sz="2200" i="1" dirty="0" smtClean="0">
                  <a:solidFill>
                    <a:prstClr val="white">
                      <a:lumMod val="65000"/>
                    </a:prstClr>
                  </a:solidFill>
                  <a:latin typeface="Cambria Math"/>
                </a:endParaRPr>
              </a:p>
              <a:p>
                <a:pPr marL="0" lvl="0" indent="0" algn="ctr" fontAlgn="base">
                  <a:buNone/>
                </a:pPr>
                <a:endParaRPr lang="en-US" sz="2400" i="1" dirty="0">
                  <a:solidFill>
                    <a:prstClr val="white">
                      <a:lumMod val="65000"/>
                    </a:prstClr>
                  </a:solidFill>
                  <a:latin typeface="Cambria Math"/>
                </a:endParaRPr>
              </a:p>
              <a:p>
                <a:pPr marL="0" lvl="0" indent="0" algn="ctr" fontAlgn="base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𝑘</m:t>
                          </m:r>
                          <m:r>
                            <a:rPr lang="en-US" sz="24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𝑁</m:t>
                          </m:r>
                        </m:sup>
                        <m:e>
                          <m:f>
                            <m:fPr>
                              <m:ctrlPr>
                                <a:rPr lang="en-US" sz="24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𝑓</m:t>
                              </m:r>
                              <m:r>
                                <a:rPr lang="en-US" sz="24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prstClr val="white">
                                          <a:lumMod val="65000"/>
                                        </a:prstClr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prstClr val="white">
                                          <a:lumMod val="65000"/>
                                        </a:prstClr>
                                      </a:solidFill>
                                      <a:latin typeface="Cambria Math"/>
                                    </a:rPr>
                                    <m:t>l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prstClr val="white">
                                          <a:lumMod val="65000"/>
                                        </a:prstClr>
                                      </a:solidFill>
                                      <a:latin typeface="Cambria Math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v</m:t>
                              </m:r>
                              <m:r>
                                <a:rPr lang="en-US" sz="24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prstClr val="white">
                                          <a:lumMod val="65000"/>
                                        </a:prstClr>
                                      </a:solidFill>
                                      <a:latin typeface="Cambria Math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prstClr val="white">
                                          <a:lumMod val="65000"/>
                                        </a:prstClr>
                                      </a:solidFill>
                                      <a:latin typeface="Cambria Math"/>
                                    </a:rPr>
                                    <m:t>cos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prstClr val="white">
                                              <a:lumMod val="65000"/>
                                            </a:prstClr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prstClr val="white">
                                              <a:lumMod val="65000"/>
                                            </a:prstClr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prstClr val="white">
                                                  <a:lumMod val="65000"/>
                                                </a:prstClr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400">
                                              <a:solidFill>
                                                <a:prstClr val="white">
                                                  <a:lumMod val="65000"/>
                                                </a:prstClr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  <m:t>l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prstClr val="white">
                                                  <a:lumMod val="65000"/>
                                                </a:prstClr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</m:func>
                            </m:num>
                            <m:den>
                              <m:r>
                                <a:rPr lang="en-US" sz="24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𝑝</m:t>
                              </m:r>
                              <m:r>
                                <a:rPr lang="en-US" sz="24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prstClr val="white">
                                          <a:lumMod val="65000"/>
                                        </a:prstClr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solidFill>
                                        <a:prstClr val="white">
                                          <a:lumMod val="65000"/>
                                        </a:prstClr>
                                      </a:solidFill>
                                      <a:latin typeface="Cambria Math"/>
                                    </a:rPr>
                                    <m:t>l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prstClr val="white">
                                          <a:lumMod val="65000"/>
                                        </a:prstClr>
                                      </a:solidFill>
                                      <a:latin typeface="Cambria Math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v</m:t>
                              </m:r>
                              <m:r>
                                <a:rPr lang="en-US" sz="2400" i="1">
                                  <a:solidFill>
                                    <a:prstClr val="white">
                                      <a:lumMod val="65000"/>
                                    </a:prstClr>
                                  </a:solidFill>
                                  <a:latin typeface="Cambria Math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  <m:r>
                        <a:rPr lang="en-US" sz="2400" b="0" i="1" smtClean="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LUT</m:t>
                      </m:r>
                      <m:r>
                        <a:rPr lang="en-US" sz="240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.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r</m:t>
                      </m:r>
                      <m:r>
                        <a:rPr lang="en-US" sz="2400" i="1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∗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𝐹</m:t>
                          </m:r>
                        </m:e>
                        <m:sub>
                          <m:r>
                            <a:rPr lang="en-US" sz="2400" i="1">
                              <a:solidFill>
                                <a:prstClr val="white">
                                  <a:lumMod val="65000"/>
                                </a:prstClr>
                              </a:solidFill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a:rPr lang="en-US" sz="2400" i="1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LUT</m:t>
                      </m:r>
                      <m:r>
                        <a:rPr lang="en-US" sz="240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.</m:t>
                      </m:r>
                      <m:r>
                        <m:rPr>
                          <m:sty m:val="p"/>
                        </m:rPr>
                        <a:rPr lang="en-US" sz="2400">
                          <a:solidFill>
                            <a:prstClr val="white">
                              <a:lumMod val="65000"/>
                            </a:prstClr>
                          </a:solidFill>
                          <a:latin typeface="Cambria Math"/>
                        </a:rPr>
                        <m:t>g</m:t>
                      </m:r>
                    </m:oMath>
                  </m:oMathPara>
                </a14:m>
                <a:endParaRPr lang="en-US" sz="2800" dirty="0">
                  <a:solidFill>
                    <a:srgbClr val="FF0000"/>
                  </a:solidFill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481" t="-52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V="1">
            <a:off x="3769095" y="1714813"/>
            <a:ext cx="1594590" cy="16004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197830" y="3319538"/>
                <a:ext cx="2737120" cy="338554"/>
              </a:xfrm>
              <a:prstGeom prst="rect">
                <a:avLst/>
              </a:prstGeom>
            </p:spPr>
            <p:txBody>
              <a:bodyPr wrap="square" anchor="b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1600" i="1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600">
                              <a:solidFill>
                                <a:schemeClr val="bg1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cos</m:t>
                          </m:r>
                        </m:fName>
                        <m:e>
                          <m:sSub>
                            <m:sSubPr>
                              <m:ctrlPr>
                                <a:rPr lang="en-US" sz="1600" i="1">
                                  <a:solidFill>
                                    <a:schemeClr val="bg1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solidFill>
                                    <a:schemeClr val="bg1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/>
                                  <a:ea typeface="Cambria Math"/>
                                </a:rPr>
                                <m:t>𝜃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600">
                                  <a:solidFill>
                                    <a:schemeClr val="bg1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/>
                                  <a:ea typeface="Cambria Math"/>
                                </a:rPr>
                                <m:t>v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urostile-Roman-DTC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7830" y="3319538"/>
                <a:ext cx="2737120" cy="338554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/>
          <p:cNvSpPr/>
          <p:nvPr/>
        </p:nvSpPr>
        <p:spPr>
          <a:xfrm>
            <a:off x="1031975" y="2308364"/>
            <a:ext cx="2737120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r"/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-Roman-DTC"/>
              </a:rPr>
              <a:t>Roughness</a:t>
            </a:r>
          </a:p>
        </p:txBody>
      </p:sp>
    </p:spTree>
    <p:extLst>
      <p:ext uri="{BB962C8B-B14F-4D97-AF65-F5344CB8AC3E}">
        <p14:creationId xmlns:p14="http://schemas.microsoft.com/office/powerpoint/2010/main" val="3116645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163"/>
            <a:ext cx="9144000" cy="499033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3657600" cy="457200"/>
          </a:xfrm>
          <a:prstGeom prst="rect">
            <a:avLst/>
          </a:prstGeom>
          <a:solidFill>
            <a:schemeClr val="dk1"/>
          </a:solidFill>
          <a:ln>
            <a:noFill/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613171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Importance-sampled reference</a:t>
            </a:r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58154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163"/>
            <a:ext cx="9144000" cy="49903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3048000" cy="457200"/>
          </a:xfrm>
          <a:prstGeom prst="rect">
            <a:avLst/>
          </a:prstGeom>
          <a:solidFill>
            <a:schemeClr val="dk1"/>
          </a:solidFill>
          <a:ln>
            <a:noFill/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613171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plit sum approximation</a:t>
            </a:r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08155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163"/>
            <a:ext cx="9143998" cy="49903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3810000" cy="457200"/>
          </a:xfrm>
          <a:prstGeom prst="rect">
            <a:avLst/>
          </a:prstGeom>
          <a:solidFill>
            <a:schemeClr val="dk1"/>
          </a:solidFill>
          <a:ln>
            <a:noFill/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613171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Complete approximation (n=v)</a:t>
            </a:r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01990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3372" y="1845837"/>
            <a:ext cx="7610895" cy="1263135"/>
          </a:xfrm>
          <a:prstGeom prst="rect">
            <a:avLst/>
          </a:prstGeom>
          <a:ln>
            <a:solidFill>
              <a:srgbClr val="FFFF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3373" y="133350"/>
            <a:ext cx="7610895" cy="1263135"/>
          </a:xfrm>
          <a:prstGeom prst="rect">
            <a:avLst/>
          </a:prstGeom>
          <a:ln>
            <a:solidFill>
              <a:srgbClr val="FFFF0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3374" y="3455902"/>
            <a:ext cx="7610892" cy="1263133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18" name="Rectangle 17"/>
          <p:cNvSpPr/>
          <p:nvPr/>
        </p:nvSpPr>
        <p:spPr>
          <a:xfrm>
            <a:off x="298444" y="4730705"/>
            <a:ext cx="8540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Eurostile-Roman-DTC"/>
              </a:rPr>
              <a:t>Complete approximation (n=v)</a:t>
            </a:r>
            <a:endParaRPr lang="en-US" sz="2800" dirty="0">
              <a:latin typeface="Eurostile-Roman-DTC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04796" y="1388639"/>
            <a:ext cx="8534399" cy="52322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Eurostile-Roman-DTC"/>
              </a:rPr>
              <a:t>Importance-sampled </a:t>
            </a:r>
            <a:r>
              <a:rPr lang="en-US" sz="2800" dirty="0">
                <a:solidFill>
                  <a:schemeClr val="bg1"/>
                </a:solidFill>
                <a:latin typeface="Eurostile-Roman-DTC"/>
              </a:rPr>
              <a:t>reference</a:t>
            </a:r>
            <a:endParaRPr lang="en-US" sz="2800" dirty="0">
              <a:latin typeface="Eurostile-Roman-DTC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98444" y="3086571"/>
            <a:ext cx="85407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Eurostile-Roman-DTC"/>
              </a:rPr>
              <a:t>Split sum approximation</a:t>
            </a:r>
            <a:endParaRPr lang="en-US" sz="2800" dirty="0">
              <a:latin typeface="Eurostile-Roman-DTC"/>
            </a:endParaRPr>
          </a:p>
        </p:txBody>
      </p:sp>
    </p:spTree>
    <p:extLst>
      <p:ext uri="{BB962C8B-B14F-4D97-AF65-F5344CB8AC3E}">
        <p14:creationId xmlns:p14="http://schemas.microsoft.com/office/powerpoint/2010/main" val="383899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Material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9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 err="1" smtClean="0"/>
              <a:t>BaseColor</a:t>
            </a:r>
            <a:endParaRPr lang="en-US" dirty="0" smtClean="0"/>
          </a:p>
          <a:p>
            <a:pPr lvl="1" fontAlgn="base"/>
            <a:r>
              <a:rPr lang="en-US" dirty="0" smtClean="0"/>
              <a:t>Single color</a:t>
            </a:r>
          </a:p>
          <a:p>
            <a:pPr fontAlgn="base"/>
            <a:r>
              <a:rPr lang="en-US" dirty="0" smtClean="0"/>
              <a:t>Metallic</a:t>
            </a:r>
            <a:endParaRPr lang="en-US" dirty="0"/>
          </a:p>
          <a:p>
            <a:pPr lvl="1" fontAlgn="base"/>
            <a:r>
              <a:rPr lang="en-US" dirty="0" smtClean="0"/>
              <a:t>Less chance of </a:t>
            </a:r>
            <a:r>
              <a:rPr lang="en-US" dirty="0"/>
              <a:t>error</a:t>
            </a:r>
          </a:p>
          <a:p>
            <a:pPr fontAlgn="base"/>
            <a:r>
              <a:rPr lang="en-US" dirty="0" smtClean="0"/>
              <a:t>Roughness</a:t>
            </a:r>
            <a:endParaRPr lang="en-US" dirty="0"/>
          </a:p>
          <a:p>
            <a:pPr lvl="1" fontAlgn="base"/>
            <a:r>
              <a:rPr lang="en-US" dirty="0"/>
              <a:t>Very clear in its </a:t>
            </a:r>
            <a:r>
              <a:rPr lang="en-US" dirty="0" smtClean="0"/>
              <a:t>meaning</a:t>
            </a:r>
          </a:p>
          <a:p>
            <a:pPr fontAlgn="base"/>
            <a:r>
              <a:rPr lang="en-US" dirty="0" smtClean="0"/>
              <a:t>Cavity</a:t>
            </a:r>
            <a:endParaRPr lang="en-US" dirty="0"/>
          </a:p>
          <a:p>
            <a:pPr lvl="1" fontAlgn="base"/>
            <a:r>
              <a:rPr lang="en-US" dirty="0" smtClean="0"/>
              <a:t>Used for small </a:t>
            </a:r>
            <a:r>
              <a:rPr lang="en-US" dirty="0"/>
              <a:t>scale shadowing</a:t>
            </a:r>
          </a:p>
          <a:p>
            <a:pPr lvl="1" fontAlgn="base"/>
            <a:endParaRPr lang="en-US" dirty="0"/>
          </a:p>
        </p:txBody>
      </p:sp>
      <p:pic>
        <p:nvPicPr>
          <p:cNvPr id="4" name="Picture 2" descr="D:\Build\UE4\PearlGame\Saved\Screenshots\Windows\metallic.bmp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81786"/>
            <a:ext cx="4389742" cy="49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D:\Build\UE4\PearlGame\Saved\Screenshots\Windows\roughness.bmp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028" y="3418722"/>
            <a:ext cx="4419483" cy="517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752686" y="1976290"/>
            <a:ext cx="2164514" cy="369332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Eurostile-Roman-DTC"/>
              </a:rPr>
              <a:t>Metallic 0 to 1</a:t>
            </a:r>
          </a:p>
        </p:txBody>
      </p:sp>
      <p:sp>
        <p:nvSpPr>
          <p:cNvPr id="7" name="Rectangle 6"/>
          <p:cNvSpPr/>
          <p:nvPr/>
        </p:nvSpPr>
        <p:spPr>
          <a:xfrm>
            <a:off x="5516486" y="3930900"/>
            <a:ext cx="2636914" cy="369332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Eurostile-Roman-DTC"/>
              </a:rPr>
              <a:t>Non-metal with roughness 0 to 1</a:t>
            </a:r>
          </a:p>
        </p:txBody>
      </p:sp>
      <p:pic>
        <p:nvPicPr>
          <p:cNvPr id="8" name="Picture 4" descr="D:\Build\UE4\PearlGame\Saved\Screenshots\Windows\metal roughness.bmp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9604" y="2452191"/>
            <a:ext cx="4371898" cy="49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5671256" y="2954234"/>
            <a:ext cx="2327374" cy="369332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Eurostile-Roman-DTC"/>
              </a:rPr>
              <a:t>Metal with roughness 0 to 1</a:t>
            </a:r>
          </a:p>
        </p:txBody>
      </p:sp>
    </p:spTree>
    <p:extLst>
      <p:ext uri="{BB962C8B-B14F-4D97-AF65-F5344CB8AC3E}">
        <p14:creationId xmlns:p14="http://schemas.microsoft.com/office/powerpoint/2010/main" val="4221004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429000"/>
          </a:xfrm>
        </p:spPr>
        <p:txBody>
          <a:bodyPr>
            <a:normAutofit/>
          </a:bodyPr>
          <a:lstStyle/>
          <a:p>
            <a:pPr fontAlgn="base"/>
            <a:r>
              <a:rPr lang="en-US" dirty="0" smtClean="0"/>
              <a:t>More realistic image</a:t>
            </a:r>
            <a:endParaRPr lang="en-US" dirty="0"/>
          </a:p>
          <a:p>
            <a:pPr fontAlgn="base"/>
            <a:r>
              <a:rPr lang="en-US" dirty="0"/>
              <a:t>Material layering</a:t>
            </a:r>
          </a:p>
          <a:p>
            <a:pPr lvl="1" fontAlgn="base"/>
            <a:r>
              <a:rPr lang="en-US" dirty="0" smtClean="0"/>
              <a:t>Better workflow</a:t>
            </a:r>
            <a:endParaRPr lang="en-US" dirty="0"/>
          </a:p>
          <a:p>
            <a:pPr lvl="1" fontAlgn="base"/>
            <a:r>
              <a:rPr lang="en-US" dirty="0" smtClean="0"/>
              <a:t>Blended in </a:t>
            </a:r>
            <a:r>
              <a:rPr lang="en-US" dirty="0" err="1"/>
              <a:t>shader</a:t>
            </a:r>
            <a:endParaRPr lang="en-US" dirty="0"/>
          </a:p>
          <a:p>
            <a:pPr fontAlgn="base"/>
            <a:r>
              <a:rPr lang="en-US" dirty="0"/>
              <a:t>Timely inspiration from Disney</a:t>
            </a:r>
          </a:p>
          <a:p>
            <a:pPr lvl="1" fontAlgn="base"/>
            <a:r>
              <a:rPr lang="en-US" dirty="0"/>
              <a:t>Presented in this course last year</a:t>
            </a:r>
          </a:p>
          <a:p>
            <a:endParaRPr lang="en-US" dirty="0" smtClean="0"/>
          </a:p>
        </p:txBody>
      </p:sp>
      <p:pic>
        <p:nvPicPr>
          <p:cNvPr id="4" name="Picture 3" descr="P:\dept\Art\Meetings\ENVIRONMENT\_ARTMEETING\2013\01.16\Eric\various_metal_function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021249" y="1962150"/>
            <a:ext cx="3831309" cy="1429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51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model </a:t>
            </a:r>
            <a:r>
              <a:rPr lang="en-US" dirty="0" smtClean="0"/>
              <a:t>lessons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 smtClean="0"/>
              <a:t>Specular parameter is confusing</a:t>
            </a:r>
          </a:p>
          <a:p>
            <a:pPr lvl="1" fontAlgn="base"/>
            <a:r>
              <a:rPr lang="en-US" dirty="0" smtClean="0"/>
              <a:t>Not really needed</a:t>
            </a:r>
            <a:endParaRPr lang="en-US" dirty="0"/>
          </a:p>
          <a:p>
            <a:pPr lvl="1" fontAlgn="base"/>
            <a:r>
              <a:rPr lang="en-US" dirty="0"/>
              <a:t>Replaced with </a:t>
            </a:r>
            <a:r>
              <a:rPr lang="en-US" dirty="0" smtClean="0"/>
              <a:t>Cavity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19198" y="3412620"/>
            <a:ext cx="1584536" cy="92333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err="1" smtClean="0"/>
              <a:t>DiffuseColor</a:t>
            </a:r>
            <a:endParaRPr lang="en-US" dirty="0" smtClean="0"/>
          </a:p>
          <a:p>
            <a:r>
              <a:rPr lang="en-US" dirty="0" err="1" smtClean="0"/>
              <a:t>SpecularColor</a:t>
            </a:r>
            <a:endParaRPr lang="en-US" dirty="0" smtClean="0"/>
          </a:p>
          <a:p>
            <a:r>
              <a:rPr lang="en-US" dirty="0" err="1" smtClean="0"/>
              <a:t>SpecularPower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86198" y="3274120"/>
            <a:ext cx="1196225" cy="120032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err="1" smtClean="0"/>
              <a:t>BaseColor</a:t>
            </a:r>
            <a:endParaRPr lang="en-US" dirty="0" smtClean="0"/>
          </a:p>
          <a:p>
            <a:r>
              <a:rPr lang="en-US" dirty="0" smtClean="0"/>
              <a:t>Metallic</a:t>
            </a:r>
          </a:p>
          <a:p>
            <a:r>
              <a:rPr lang="en-US" dirty="0" smtClean="0"/>
              <a:t>Specular</a:t>
            </a:r>
          </a:p>
          <a:p>
            <a:r>
              <a:rPr lang="en-US" dirty="0" smtClean="0"/>
              <a:t>Roughness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68240" y="3274119"/>
            <a:ext cx="1196225" cy="120032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err="1"/>
              <a:t>BaseColor</a:t>
            </a:r>
            <a:endParaRPr lang="en-US" dirty="0"/>
          </a:p>
          <a:p>
            <a:r>
              <a:rPr lang="en-US" dirty="0" smtClean="0"/>
              <a:t>Metallic</a:t>
            </a:r>
            <a:endParaRPr lang="en-US" dirty="0"/>
          </a:p>
          <a:p>
            <a:r>
              <a:rPr lang="en-US" dirty="0" smtClean="0"/>
              <a:t>Roughness</a:t>
            </a:r>
          </a:p>
          <a:p>
            <a:r>
              <a:rPr lang="en-US" dirty="0" smtClean="0"/>
              <a:t>Cavity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2971798" y="3643451"/>
            <a:ext cx="685800" cy="461667"/>
          </a:xfrm>
          <a:prstGeom prst="rightArrow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5333998" y="3643449"/>
            <a:ext cx="685800" cy="461667"/>
          </a:xfrm>
          <a:prstGeom prst="rightArrow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26775" y="3105150"/>
            <a:ext cx="2769381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-Roman-DTC"/>
              </a:rPr>
              <a:t>Samaritan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099618" y="2986391"/>
            <a:ext cx="2769381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-Roman-DTC"/>
              </a:rPr>
              <a:t>Infiltrator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381660" y="2989779"/>
            <a:ext cx="2769381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-Roman-DTC"/>
              </a:rPr>
              <a:t>Now</a:t>
            </a:r>
          </a:p>
        </p:txBody>
      </p:sp>
    </p:spTree>
    <p:extLst>
      <p:ext uri="{BB962C8B-B14F-4D97-AF65-F5344CB8AC3E}">
        <p14:creationId xmlns:p14="http://schemas.microsoft.com/office/powerpoint/2010/main" val="127999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5400"/>
            <a:ext cx="9144000" cy="5168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 </a:t>
            </a:r>
            <a:r>
              <a:rPr lang="en-US" dirty="0"/>
              <a:t>l</a:t>
            </a:r>
            <a:r>
              <a:rPr lang="en-US" dirty="0" smtClean="0"/>
              <a:t>ayering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92D050"/>
                </a:solidFill>
              </a:rPr>
              <a:t>TODO</a:t>
            </a:r>
            <a:r>
              <a:rPr lang="zh-CN" altLang="en-US" dirty="0" smtClean="0">
                <a:solidFill>
                  <a:srgbClr val="92D050"/>
                </a:solidFill>
              </a:rPr>
              <a:t>：</a:t>
            </a:r>
            <a:r>
              <a:rPr lang="en-US" altLang="zh-CN" dirty="0" err="1" smtClean="0">
                <a:solidFill>
                  <a:srgbClr val="92D050"/>
                </a:solidFill>
              </a:rPr>
              <a:t>anotherimage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7" name="Picture 3" descr="P:\dept\Art\Meetings\ENVIRONMENT\_ARTMEETING\2013\01.16\Eric\various_metal_function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47750"/>
            <a:ext cx="9144000" cy="341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44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 layering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1676399"/>
          </a:xfrm>
        </p:spPr>
        <p:txBody>
          <a:bodyPr>
            <a:normAutofit fontScale="92500" lnSpcReduction="20000"/>
          </a:bodyPr>
          <a:lstStyle/>
          <a:p>
            <a:pPr fontAlgn="base"/>
            <a:r>
              <a:rPr lang="en-US" dirty="0" smtClean="0"/>
              <a:t>Added layers to our node graph based material editor</a:t>
            </a:r>
            <a:endParaRPr lang="en-US" dirty="0"/>
          </a:p>
          <a:p>
            <a:pPr lvl="1" fontAlgn="base"/>
            <a:r>
              <a:rPr lang="en-US" dirty="0"/>
              <a:t>Layers </a:t>
            </a:r>
            <a:r>
              <a:rPr lang="en-US" dirty="0" smtClean="0"/>
              <a:t>use existing </a:t>
            </a:r>
            <a:r>
              <a:rPr lang="en-US" dirty="0"/>
              <a:t>material </a:t>
            </a:r>
            <a:r>
              <a:rPr lang="en-US" dirty="0" smtClean="0"/>
              <a:t>function feature</a:t>
            </a:r>
            <a:endParaRPr lang="en-US" dirty="0"/>
          </a:p>
          <a:p>
            <a:pPr lvl="1" fontAlgn="base"/>
            <a:r>
              <a:rPr lang="en-US" dirty="0" smtClean="0"/>
              <a:t>Added material attributes </a:t>
            </a:r>
            <a:r>
              <a:rPr lang="en-US" dirty="0" err="1" smtClean="0"/>
              <a:t>struct</a:t>
            </a:r>
            <a:endParaRPr lang="en-US" dirty="0" smtClean="0"/>
          </a:p>
          <a:p>
            <a:pPr fontAlgn="base"/>
            <a:r>
              <a:rPr lang="en-US" dirty="0" smtClean="0"/>
              <a:t>Layer </a:t>
            </a:r>
            <a:r>
              <a:rPr lang="en-US" dirty="0"/>
              <a:t>workflow similar to </a:t>
            </a:r>
            <a:r>
              <a:rPr lang="en-US" dirty="0" smtClean="0"/>
              <a:t>previous texture workflow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805777"/>
            <a:ext cx="4572000" cy="178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93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Material layering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659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:\dept\Art\Meetings\CHARACTER\2013\02.27.13\Walker\7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-15664"/>
            <a:ext cx="9157252" cy="515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229600" cy="85725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Material </a:t>
            </a:r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dirty="0" smtClean="0">
                <a:solidFill>
                  <a:schemeClr val="tx1"/>
                </a:solidFill>
              </a:rPr>
              <a:t>ayering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567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Lighting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28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Inverse square falloff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0" y="1123949"/>
            <a:ext cx="4572000" cy="3394075"/>
          </a:xfrm>
        </p:spPr>
      </p:pic>
      <p:pic>
        <p:nvPicPr>
          <p:cNvPr id="10" name="Content Placeholder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123950"/>
            <a:ext cx="4610342" cy="339407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920481" y="4117914"/>
            <a:ext cx="2737120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-Roman-DTC"/>
              </a:rPr>
              <a:t>Old falloff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486401" y="4117914"/>
            <a:ext cx="2743200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-Roman-DTC"/>
              </a:rPr>
              <a:t>Inverse square</a:t>
            </a:r>
          </a:p>
        </p:txBody>
      </p:sp>
    </p:spTree>
    <p:extLst>
      <p:ext uri="{BB962C8B-B14F-4D97-AF65-F5344CB8AC3E}">
        <p14:creationId xmlns:p14="http://schemas.microsoft.com/office/powerpoint/2010/main" val="357822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9144001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0" y="0"/>
            <a:ext cx="3657600" cy="457200"/>
          </a:xfrm>
          <a:prstGeom prst="rect">
            <a:avLst/>
          </a:prstGeom>
          <a:solidFill>
            <a:schemeClr val="dk1"/>
          </a:solidFill>
          <a:ln>
            <a:noFill/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8229600" cy="6131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kern="1200">
                <a:solidFill>
                  <a:schemeClr val="bg1">
                    <a:lumMod val="85000"/>
                  </a:schemeClr>
                </a:solidFill>
                <a:latin typeface="Eurostile-Roman-DTC" pitchFamily="2" charset="0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Area Lights</a:t>
            </a:r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2694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 light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 smtClean="0"/>
              <a:t>Consistent material appearance</a:t>
            </a:r>
          </a:p>
          <a:p>
            <a:pPr lvl="1" fontAlgn="base"/>
            <a:r>
              <a:rPr lang="en-US" dirty="0"/>
              <a:t>E</a:t>
            </a:r>
            <a:r>
              <a:rPr lang="en-US" dirty="0" smtClean="0"/>
              <a:t>nergy </a:t>
            </a:r>
            <a:r>
              <a:rPr lang="en-US" dirty="0"/>
              <a:t>evaluated with d</a:t>
            </a:r>
            <a:r>
              <a:rPr lang="en-US" dirty="0" smtClean="0"/>
              <a:t>iffuse </a:t>
            </a:r>
            <a:r>
              <a:rPr lang="en-US" dirty="0"/>
              <a:t>BRDF and </a:t>
            </a:r>
            <a:r>
              <a:rPr lang="en-US" dirty="0" smtClean="0"/>
              <a:t>specular </a:t>
            </a:r>
            <a:r>
              <a:rPr lang="en-US" dirty="0"/>
              <a:t>BRDF </a:t>
            </a:r>
            <a:r>
              <a:rPr lang="en-US" dirty="0" smtClean="0"/>
              <a:t>should match</a:t>
            </a:r>
            <a:endParaRPr lang="en-US" dirty="0"/>
          </a:p>
          <a:p>
            <a:pPr fontAlgn="base"/>
            <a:r>
              <a:rPr lang="en-US" dirty="0" smtClean="0"/>
              <a:t>Approaches </a:t>
            </a:r>
            <a:r>
              <a:rPr lang="en-US" dirty="0"/>
              <a:t>point light model as solid angle approaches </a:t>
            </a:r>
            <a:r>
              <a:rPr lang="en-US" dirty="0" smtClean="0"/>
              <a:t>zero</a:t>
            </a:r>
          </a:p>
          <a:p>
            <a:pPr lvl="1" fontAlgn="base"/>
            <a:r>
              <a:rPr lang="en-US" dirty="0" smtClean="0"/>
              <a:t>Don’t </a:t>
            </a:r>
            <a:r>
              <a:rPr lang="en-US" dirty="0"/>
              <a:t>want to lose any </a:t>
            </a:r>
            <a:r>
              <a:rPr lang="en-US" dirty="0" smtClean="0"/>
              <a:t>aspect of </a:t>
            </a:r>
            <a:r>
              <a:rPr lang="en-US" dirty="0"/>
              <a:t>our shading </a:t>
            </a:r>
            <a:r>
              <a:rPr lang="en-US" dirty="0" smtClean="0"/>
              <a:t>model</a:t>
            </a:r>
            <a:endParaRPr lang="en-US" dirty="0"/>
          </a:p>
          <a:p>
            <a:pPr fontAlgn="base"/>
            <a:r>
              <a:rPr lang="en-US" dirty="0" smtClean="0"/>
              <a:t>Fast </a:t>
            </a:r>
            <a:r>
              <a:rPr lang="en-US" dirty="0"/>
              <a:t>enough to use </a:t>
            </a:r>
            <a:r>
              <a:rPr lang="en-US" dirty="0" smtClean="0"/>
              <a:t>everywhere</a:t>
            </a:r>
          </a:p>
          <a:p>
            <a:pPr lvl="1" fontAlgn="base"/>
            <a:r>
              <a:rPr lang="en-US" dirty="0" smtClean="0"/>
              <a:t>Otherwise artists will bias roughness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13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Specular </a:t>
            </a:r>
            <a:r>
              <a:rPr lang="en-US" dirty="0" smtClean="0"/>
              <a:t>D modification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 smtClean="0"/>
              <a:t>Widen specular distribution by light’s solid angle</a:t>
            </a:r>
          </a:p>
          <a:p>
            <a:pPr lvl="1" fontAlgn="base"/>
            <a:r>
              <a:rPr lang="en-US" dirty="0" smtClean="0"/>
              <a:t>We </a:t>
            </a:r>
            <a:r>
              <a:rPr lang="en-US" dirty="0"/>
              <a:t>presented this </a:t>
            </a:r>
            <a:r>
              <a:rPr lang="en-US" dirty="0" smtClean="0"/>
              <a:t>last </a:t>
            </a:r>
            <a:r>
              <a:rPr lang="en-US" dirty="0"/>
              <a:t>year</a:t>
            </a:r>
          </a:p>
          <a:p>
            <a:pPr fontAlgn="base"/>
            <a:r>
              <a:rPr lang="en-US" dirty="0" smtClean="0"/>
              <a:t>Problems</a:t>
            </a:r>
            <a:endParaRPr lang="en-US" dirty="0"/>
          </a:p>
          <a:p>
            <a:pPr lvl="1" fontAlgn="base"/>
            <a:r>
              <a:rPr lang="en-US" dirty="0"/>
              <a:t>Glossy surfaces don’t look glossy </a:t>
            </a:r>
            <a:r>
              <a:rPr lang="en-US" dirty="0" smtClean="0"/>
              <a:t>anymore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569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429000"/>
          </a:xfrm>
        </p:spPr>
        <p:txBody>
          <a:bodyPr>
            <a:normAutofit/>
          </a:bodyPr>
          <a:lstStyle/>
          <a:p>
            <a:pPr fontAlgn="base"/>
            <a:r>
              <a:rPr lang="en-US" dirty="0" smtClean="0"/>
              <a:t>Shading model</a:t>
            </a:r>
          </a:p>
          <a:p>
            <a:pPr fontAlgn="base"/>
            <a:r>
              <a:rPr lang="en-US" dirty="0" smtClean="0"/>
              <a:t>Material model</a:t>
            </a:r>
          </a:p>
          <a:p>
            <a:pPr fontAlgn="base"/>
            <a:r>
              <a:rPr lang="en-US" dirty="0" smtClean="0"/>
              <a:t>Lighting model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3200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13170"/>
            <a:ext cx="4540332" cy="4309151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24938" y="133350"/>
            <a:ext cx="327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kern="1200">
                <a:solidFill>
                  <a:schemeClr val="bg1">
                    <a:lumMod val="85000"/>
                  </a:schemeClr>
                </a:solidFill>
                <a:latin typeface="Eurostile-Roman-DTC" pitchFamily="2" charset="0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</a:rPr>
              <a:t>Reference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4187" y="613170"/>
            <a:ext cx="4589813" cy="4309152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 flipH="1">
            <a:off x="4540332" y="613171"/>
            <a:ext cx="13856" cy="430915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5210793" y="133350"/>
            <a:ext cx="327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kern="1200">
                <a:solidFill>
                  <a:schemeClr val="bg1">
                    <a:lumMod val="85000"/>
                  </a:schemeClr>
                </a:solidFill>
                <a:latin typeface="Eurostile-Roman-DTC" pitchFamily="2" charset="0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</a:rPr>
              <a:t>Specular D modification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0" y="613170"/>
            <a:ext cx="4572000" cy="430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1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Representative point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 smtClean="0"/>
              <a:t>Pick one representative point on light source shape</a:t>
            </a:r>
            <a:endParaRPr lang="en-US" dirty="0"/>
          </a:p>
          <a:p>
            <a:pPr fontAlgn="base"/>
            <a:r>
              <a:rPr lang="en-US" dirty="0"/>
              <a:t>Shading model can be used </a:t>
            </a:r>
            <a:r>
              <a:rPr lang="en-US" dirty="0" smtClean="0"/>
              <a:t>directly</a:t>
            </a:r>
          </a:p>
          <a:p>
            <a:pPr fontAlgn="base"/>
            <a:r>
              <a:rPr lang="en-US" dirty="0" smtClean="0"/>
              <a:t>Point with largest contribution is a good choice</a:t>
            </a:r>
          </a:p>
          <a:p>
            <a:pPr fontAlgn="base"/>
            <a:r>
              <a:rPr lang="en-US" dirty="0" smtClean="0"/>
              <a:t>Approximate using smallest angle to reflection ray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30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Sphere </a:t>
            </a:r>
            <a:r>
              <a:rPr lang="en-US" dirty="0" smtClean="0"/>
              <a:t>lights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Irradiance identical to point </a:t>
            </a:r>
            <a:r>
              <a:rPr lang="en-US" dirty="0" smtClean="0"/>
              <a:t>light</a:t>
            </a:r>
          </a:p>
          <a:p>
            <a:pPr lvl="1" fontAlgn="base"/>
            <a:r>
              <a:rPr lang="en-US" dirty="0" smtClean="0"/>
              <a:t>If sphere above horizon</a:t>
            </a:r>
            <a:endParaRPr lang="en-US" dirty="0"/>
          </a:p>
          <a:p>
            <a:pPr fontAlgn="base"/>
            <a:r>
              <a:rPr lang="en-US" dirty="0"/>
              <a:t>Closest point </a:t>
            </a:r>
            <a:r>
              <a:rPr lang="en-US" dirty="0" smtClean="0"/>
              <a:t>between ray and sphere</a:t>
            </a:r>
          </a:p>
          <a:p>
            <a:pPr lvl="1" fontAlgn="base"/>
            <a:r>
              <a:rPr lang="en-US" dirty="0" smtClean="0"/>
              <a:t>Approximates smallest angle</a:t>
            </a:r>
          </a:p>
        </p:txBody>
      </p:sp>
      <p:sp>
        <p:nvSpPr>
          <p:cNvPr id="4" name="Oval 3"/>
          <p:cNvSpPr/>
          <p:nvPr/>
        </p:nvSpPr>
        <p:spPr>
          <a:xfrm>
            <a:off x="6934200" y="2419350"/>
            <a:ext cx="914400" cy="9144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27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562600" y="4400550"/>
            <a:ext cx="3048000" cy="0"/>
          </a:xfrm>
          <a:prstGeom prst="line">
            <a:avLst/>
          </a:prstGeom>
          <a:ln w="139700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638800" y="3105150"/>
            <a:ext cx="1365738" cy="121920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7004538" y="3105150"/>
            <a:ext cx="1491762" cy="121920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391400" y="2876550"/>
            <a:ext cx="533400" cy="68580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4-Point Star 49"/>
          <p:cNvSpPr/>
          <p:nvPr/>
        </p:nvSpPr>
        <p:spPr>
          <a:xfrm>
            <a:off x="7606902" y="3181350"/>
            <a:ext cx="116682" cy="114300"/>
          </a:xfrm>
          <a:prstGeom prst="star4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miley Face 4"/>
          <p:cNvSpPr/>
          <p:nvPr/>
        </p:nvSpPr>
        <p:spPr>
          <a:xfrm>
            <a:off x="5302827" y="2946565"/>
            <a:ext cx="228600" cy="228600"/>
          </a:xfrm>
          <a:prstGeom prst="smileyFac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531427" y="4324350"/>
            <a:ext cx="3079173" cy="152400"/>
          </a:xfrm>
          <a:prstGeom prst="rect">
            <a:avLst/>
          </a:prstGeom>
          <a:pattFill prst="wdUpDiag">
            <a:fgClr>
              <a:schemeClr val="dk1"/>
            </a:fgClr>
            <a:bgClr>
              <a:schemeClr val="bg1">
                <a:lumMod val="50000"/>
              </a:schemeClr>
            </a:bgClr>
          </a:pattFill>
          <a:ln w="9525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91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Sphere </a:t>
            </a:r>
            <a:r>
              <a:rPr lang="en-US" dirty="0" smtClean="0"/>
              <a:t>light energy conservation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2"/>
            <a:ext cx="8229600" cy="1600196"/>
          </a:xfrm>
        </p:spPr>
        <p:txBody>
          <a:bodyPr>
            <a:normAutofit fontScale="92500" lnSpcReduction="20000"/>
          </a:bodyPr>
          <a:lstStyle/>
          <a:p>
            <a:pPr fontAlgn="base"/>
            <a:r>
              <a:rPr lang="en-US" dirty="0" smtClean="0"/>
              <a:t>Specular distribution has been widened by light’s solid angle</a:t>
            </a:r>
          </a:p>
          <a:p>
            <a:pPr lvl="1" fontAlgn="base"/>
            <a:r>
              <a:rPr lang="en-US" dirty="0" smtClean="0"/>
              <a:t>We already have an approximation for this using “Specular D modification”</a:t>
            </a:r>
          </a:p>
          <a:p>
            <a:pPr lvl="1" fontAlgn="base"/>
            <a:r>
              <a:rPr lang="en-US" dirty="0" smtClean="0"/>
              <a:t>Only use normalization term</a:t>
            </a:r>
          </a:p>
          <a:p>
            <a:pPr lvl="1" fontAlgn="base"/>
            <a:r>
              <a:rPr lang="en-US" dirty="0" smtClean="0"/>
              <a:t>Divide out original normalization, multiply in new</a:t>
            </a:r>
          </a:p>
        </p:txBody>
      </p:sp>
      <p:sp>
        <p:nvSpPr>
          <p:cNvPr id="5" name="Smiley Face 4"/>
          <p:cNvSpPr/>
          <p:nvPr/>
        </p:nvSpPr>
        <p:spPr>
          <a:xfrm>
            <a:off x="5302827" y="2946565"/>
            <a:ext cx="228600" cy="228600"/>
          </a:xfrm>
          <a:prstGeom prst="smileyFac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81800" y="2800345"/>
            <a:ext cx="1862138" cy="16478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48200" y="2800345"/>
            <a:ext cx="1862137" cy="164782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10338" y="2870360"/>
            <a:ext cx="271462" cy="1377785"/>
          </a:xfrm>
          <a:prstGeom prst="rect">
            <a:avLst/>
          </a:prstGeom>
          <a:pattFill prst="wdUpDiag">
            <a:fgClr>
              <a:srgbClr val="00CC00"/>
            </a:fgClr>
            <a:bgClr>
              <a:schemeClr val="bg1"/>
            </a:bgClr>
          </a:patt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800347"/>
            <a:ext cx="3724275" cy="16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91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13170"/>
            <a:ext cx="4540332" cy="4309151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24938" y="133350"/>
            <a:ext cx="327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kern="1200">
                <a:solidFill>
                  <a:schemeClr val="bg1">
                    <a:lumMod val="85000"/>
                  </a:schemeClr>
                </a:solidFill>
                <a:latin typeface="Eurostile-Roman-DTC" pitchFamily="2" charset="0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</a:rPr>
              <a:t>Reference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4187" y="613170"/>
            <a:ext cx="4589813" cy="4309152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 flipH="1">
            <a:off x="4540332" y="613171"/>
            <a:ext cx="13856" cy="430915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5210793" y="133350"/>
            <a:ext cx="327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kern="1200">
                <a:solidFill>
                  <a:schemeClr val="bg1">
                    <a:lumMod val="85000"/>
                  </a:schemeClr>
                </a:solidFill>
                <a:latin typeface="Eurostile-Roman-DTC" pitchFamily="2" charset="0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</a:rPr>
              <a:t>Representative </a:t>
            </a:r>
            <a:r>
              <a:rPr lang="en-US" sz="3200" dirty="0" smtClean="0">
                <a:solidFill>
                  <a:schemeClr val="bg1"/>
                </a:solidFill>
              </a:rPr>
              <a:t>point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937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3505200" cy="457200"/>
          </a:xfrm>
          <a:prstGeom prst="rect">
            <a:avLst/>
          </a:prstGeom>
          <a:solidFill>
            <a:schemeClr val="dk1"/>
          </a:solidFill>
          <a:ln>
            <a:noFill/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8229600" cy="6131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kern="1200">
                <a:solidFill>
                  <a:schemeClr val="bg1">
                    <a:lumMod val="85000"/>
                  </a:schemeClr>
                </a:solidFill>
                <a:latin typeface="Eurostile-Roman-DTC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Representative point applied to Tube Lights</a:t>
            </a:r>
          </a:p>
        </p:txBody>
      </p:sp>
    </p:spTree>
    <p:extLst>
      <p:ext uri="{BB962C8B-B14F-4D97-AF65-F5344CB8AC3E}">
        <p14:creationId xmlns:p14="http://schemas.microsoft.com/office/powerpoint/2010/main" val="3145227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the course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Tons of extra stuff</a:t>
            </a:r>
          </a:p>
          <a:p>
            <a:pPr lvl="1" fontAlgn="base"/>
            <a:r>
              <a:rPr lang="en-US" dirty="0" smtClean="0"/>
              <a:t>Importance </a:t>
            </a:r>
            <a:r>
              <a:rPr lang="en-US" dirty="0"/>
              <a:t>sampling code</a:t>
            </a:r>
          </a:p>
          <a:p>
            <a:pPr lvl="1" fontAlgn="base"/>
            <a:r>
              <a:rPr lang="en-US" dirty="0"/>
              <a:t>Area light formulas</a:t>
            </a:r>
          </a:p>
          <a:p>
            <a:pPr lvl="1" fontAlgn="base"/>
            <a:r>
              <a:rPr lang="en-US" dirty="0"/>
              <a:t>Lots of math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  <a:p>
            <a:pPr lvl="1" fontAlgn="base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76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Epic</a:t>
            </a:r>
          </a:p>
          <a:p>
            <a:pPr lvl="1" fontAlgn="base"/>
            <a:r>
              <a:rPr lang="en-US" dirty="0"/>
              <a:t>Rendering team</a:t>
            </a:r>
          </a:p>
          <a:p>
            <a:pPr lvl="1" fontAlgn="base"/>
            <a:r>
              <a:rPr lang="en-US" dirty="0"/>
              <a:t>All the artists making me look good</a:t>
            </a:r>
          </a:p>
          <a:p>
            <a:pPr fontAlgn="base"/>
            <a:r>
              <a:rPr lang="en-US" dirty="0"/>
              <a:t>Special thanks to Sébastien Lagarde</a:t>
            </a:r>
          </a:p>
          <a:p>
            <a:pPr fontAlgn="base"/>
            <a:r>
              <a:rPr lang="en-US" dirty="0"/>
              <a:t>Stephen Hill and Stephen McAuley for valuable input</a:t>
            </a:r>
          </a:p>
          <a:p>
            <a:pPr lvl="1" fontAlgn="base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73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14300" tIns="57150" rIns="114300" bIns="57150" rtlCol="0" anchor="ctr"/>
          <a:lstStyle/>
          <a:p>
            <a:pPr algn="ctr"/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817" y="0"/>
            <a:ext cx="8582433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2879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Shading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70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429000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Lambert</a:t>
            </a:r>
          </a:p>
          <a:p>
            <a:pPr lvl="1" fontAlgn="base"/>
            <a:r>
              <a:rPr lang="en-US" dirty="0"/>
              <a:t>Saw little effect of more sophisticated </a:t>
            </a:r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81000" y="207571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kern="1200">
                <a:solidFill>
                  <a:schemeClr val="bg1">
                    <a:lumMod val="85000"/>
                  </a:schemeClr>
                </a:solidFill>
                <a:latin typeface="Eurostile-Roman-DTC" pitchFamily="2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Diffuse BRDF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87683" y="2800350"/>
            <a:ext cx="1490354" cy="14369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39244" y="2800350"/>
            <a:ext cx="1490354" cy="143691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48169" y="4237264"/>
            <a:ext cx="2769381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-Roman-DTC"/>
              </a:rPr>
              <a:t>Lambert</a:t>
            </a:r>
          </a:p>
        </p:txBody>
      </p:sp>
      <p:sp>
        <p:nvSpPr>
          <p:cNvPr id="8" name="Rectangle 7"/>
          <p:cNvSpPr/>
          <p:nvPr/>
        </p:nvSpPr>
        <p:spPr>
          <a:xfrm>
            <a:off x="4099730" y="4237264"/>
            <a:ext cx="2769381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-Roman-DTC"/>
              </a:rPr>
              <a:t>Burley</a:t>
            </a:r>
          </a:p>
        </p:txBody>
      </p:sp>
    </p:spTree>
    <p:extLst>
      <p:ext uri="{BB962C8B-B14F-4D97-AF65-F5344CB8AC3E}">
        <p14:creationId xmlns:p14="http://schemas.microsoft.com/office/powerpoint/2010/main" val="53723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Specular BRDF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fontAlgn="base"/>
                <a:r>
                  <a:rPr lang="en-US" dirty="0" smtClean="0"/>
                  <a:t>Generalized </a:t>
                </a:r>
                <a:r>
                  <a:rPr lang="en-US" dirty="0" err="1"/>
                  <a:t>microfacet</a:t>
                </a:r>
                <a:r>
                  <a:rPr lang="en-US" dirty="0"/>
                  <a:t> model</a:t>
                </a:r>
              </a:p>
              <a:p>
                <a:pPr lvl="1" fontAlgn="base"/>
                <a:r>
                  <a:rPr lang="en-US" dirty="0" smtClean="0"/>
                  <a:t>Compared many options for each term</a:t>
                </a:r>
                <a:endParaRPr lang="en-US" dirty="0"/>
              </a:p>
              <a:p>
                <a:pPr lvl="1" fontAlgn="base"/>
                <a:r>
                  <a:rPr lang="en-US" dirty="0" smtClean="0"/>
                  <a:t>Use </a:t>
                </a:r>
                <a:r>
                  <a:rPr lang="en-US" dirty="0"/>
                  <a:t>same input parameters</a:t>
                </a:r>
              </a:p>
              <a:p>
                <a:pPr lvl="1" fontAlgn="base"/>
                <a:endParaRPr lang="en-US" dirty="0" smtClean="0"/>
              </a:p>
              <a:p>
                <a:pPr marL="0" indent="0" algn="ctr" fontAlgn="base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/>
                            </a:rPr>
                            <m:t>l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/>
                            </a:rPr>
                            <m:t>v</m:t>
                          </m:r>
                        </m:e>
                      </m:d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/>
                            </a:rPr>
                            <m:t>𝐷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400" i="0">
                                  <a:latin typeface="Cambria Math"/>
                                </a:rPr>
                                <m:t>h</m:t>
                              </m:r>
                            </m:e>
                          </m:d>
                          <m:r>
                            <a:rPr lang="en-US" sz="2400" i="1">
                              <a:latin typeface="Cambria Math"/>
                            </a:rPr>
                            <m:t>𝐹</m:t>
                          </m:r>
                          <m:r>
                            <a:rPr lang="en-US" sz="2400" i="1">
                              <a:latin typeface="Cambria Math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400">
                              <a:latin typeface="Cambria Math"/>
                            </a:rPr>
                            <m:t>l</m:t>
                          </m:r>
                          <m:r>
                            <a:rPr lang="en-US" sz="2400" i="1">
                              <a:latin typeface="Cambria Math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US" sz="2400">
                              <a:latin typeface="Cambria Math"/>
                            </a:rPr>
                            <m:t>h</m:t>
                          </m:r>
                          <m:r>
                            <a:rPr lang="en-US" sz="2400" i="1">
                              <a:latin typeface="Cambria Math"/>
                            </a:rPr>
                            <m:t>)</m:t>
                          </m:r>
                          <m:r>
                            <a:rPr lang="en-US" sz="2400" i="1">
                              <a:latin typeface="Cambria Math"/>
                            </a:rPr>
                            <m:t>𝐺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400" i="0">
                                  <a:latin typeface="Cambria Math"/>
                                </a:rPr>
                                <m:t>l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sz="2400" i="0">
                                  <a:latin typeface="Cambria Math"/>
                                </a:rPr>
                                <m:t>v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sz="2400" i="0">
                                  <a:latin typeface="Cambria Math"/>
                                </a:rPr>
                                <m:t>h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/>
                            </a:rPr>
                            <m:t>4(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/>
                            </a:rPr>
                            <m:t>n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/>
                            </a:rPr>
                            <m:t>l</m:t>
                          </m:r>
                          <m:r>
                            <a:rPr lang="en-US" sz="2400" b="0" i="1" smtClean="0">
                              <a:latin typeface="Cambria Math"/>
                              <a:ea typeface="Cambria Math"/>
                            </a:rPr>
                            <m:t>)(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/>
                              <a:ea typeface="Cambria Math"/>
                            </a:rPr>
                            <m:t>n</m:t>
                          </m:r>
                          <m:r>
                            <a:rPr lang="en-US" sz="2400" b="0" i="1" smtClean="0">
                              <a:latin typeface="Cambria Math"/>
                              <a:ea typeface="Cambria Math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/>
                              <a:ea typeface="Cambria Math"/>
                            </a:rPr>
                            <m:t>v</m:t>
                          </m:r>
                          <m:r>
                            <a:rPr lang="en-US" sz="2400" b="0" i="1" smtClean="0">
                              <a:latin typeface="Cambria Math"/>
                              <a:ea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630" t="-55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281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Specular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Trowbridge-Reitz (GGX)</a:t>
            </a:r>
          </a:p>
          <a:p>
            <a:pPr lvl="1"/>
            <a:r>
              <a:rPr lang="en-US" dirty="0" smtClean="0"/>
              <a:t>Fairly cheap</a:t>
            </a:r>
          </a:p>
          <a:p>
            <a:pPr lvl="1"/>
            <a:r>
              <a:rPr lang="en-US" dirty="0" smtClean="0"/>
              <a:t>Longer tail looks much more natural</a:t>
            </a:r>
          </a:p>
          <a:p>
            <a:pPr lvl="1"/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24200" y="2992582"/>
            <a:ext cx="997527" cy="10390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3000" y="2992582"/>
            <a:ext cx="997527" cy="103909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238272" y="4124048"/>
            <a:ext cx="2769381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-Roman-DTC"/>
              </a:rPr>
              <a:t>GGX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067072" y="4124048"/>
            <a:ext cx="2769381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-Roman-DTC"/>
              </a:rPr>
              <a:t>Blinn-Phong</a:t>
            </a:r>
            <a:endParaRPr lang="en-US" sz="2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urostile-Roman-DTC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5617536" y="151107"/>
                <a:ext cx="3374065" cy="744243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 w="3175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l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v</m:t>
                          </m:r>
                        </m:e>
                      </m:d>
                      <m:r>
                        <a:rPr lang="en-US" sz="20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000" i="1" smtClean="0">
                              <a:solidFill>
                                <a:srgbClr val="FFFF00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𝐷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FFFF00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rgbClr val="FFFF00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/>
                                </a:rPr>
                                <m:t>h</m:t>
                              </m:r>
                            </m:e>
                          </m:d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𝐹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l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h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)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𝐺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  <m:t>l</m:t>
                              </m:r>
                              <m:r>
                                <a:rPr lang="en-US" sz="20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  <m:t>v</m:t>
                              </m:r>
                              <m:r>
                                <a:rPr lang="en-US" sz="20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  <m:t>h</m:t>
                              </m:r>
                            </m:e>
                          </m:d>
                        </m:num>
                        <m:den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4(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n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l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)(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n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v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7536" y="151107"/>
                <a:ext cx="3374065" cy="744243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  <a:ln w="3175">
                <a:solidFill>
                  <a:schemeClr val="bg1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7035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Geometric </a:t>
            </a:r>
            <a:r>
              <a:rPr lang="en-US" dirty="0" smtClean="0"/>
              <a:t>shadowing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sz="2800" dirty="0" err="1"/>
              <a:t>Schlick</a:t>
            </a:r>
            <a:endParaRPr lang="en-US" sz="2800" dirty="0"/>
          </a:p>
          <a:p>
            <a:pPr lvl="1" fontAlgn="base"/>
            <a:r>
              <a:rPr lang="en-US" sz="2000" dirty="0"/>
              <a:t>Matched to </a:t>
            </a:r>
            <a:r>
              <a:rPr lang="en-US" sz="2000" dirty="0" smtClean="0"/>
              <a:t>Smith</a:t>
            </a:r>
            <a:endParaRPr lang="en-US" sz="2000" dirty="0"/>
          </a:p>
          <a:p>
            <a:pPr lvl="1" fontAlgn="base"/>
            <a:r>
              <a:rPr lang="en-US" sz="2000" dirty="0" smtClean="0"/>
              <a:t>Cheaper, </a:t>
            </a:r>
            <a:r>
              <a:rPr lang="en-US" sz="2000" dirty="0"/>
              <a:t>difference </a:t>
            </a:r>
            <a:r>
              <a:rPr lang="en-US" sz="2000" dirty="0" smtClean="0"/>
              <a:t>is minor</a:t>
            </a:r>
            <a:endParaRPr lang="en-US" sz="2000" dirty="0"/>
          </a:p>
          <a:p>
            <a:pPr lvl="1" fontAlgn="base"/>
            <a:r>
              <a:rPr lang="en-US" sz="2000" dirty="0"/>
              <a:t>Uses Disney’s roughness </a:t>
            </a:r>
            <a:r>
              <a:rPr lang="en-US" sz="2000" dirty="0" smtClean="0"/>
              <a:t>remapping*</a:t>
            </a:r>
          </a:p>
          <a:p>
            <a:pPr marL="0" indent="0" fontAlgn="base">
              <a:buNone/>
            </a:pPr>
            <a:endParaRPr lang="en-US" dirty="0" smtClean="0">
              <a:solidFill>
                <a:srgbClr val="FF0000"/>
              </a:solidFill>
            </a:endParaRPr>
          </a:p>
          <a:p>
            <a:pPr marL="0" indent="0" fontAlgn="base">
              <a:buNone/>
            </a:pPr>
            <a:endParaRPr lang="en-US" dirty="0" smtClean="0">
              <a:solidFill>
                <a:srgbClr val="FF0000"/>
              </a:solidFill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3025580"/>
            <a:ext cx="1276350" cy="1295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3032723"/>
            <a:ext cx="1281113" cy="12811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452" y="3039867"/>
            <a:ext cx="1257300" cy="128111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6934200" y="3039867"/>
                <a:ext cx="990599" cy="4994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40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140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n</m:t>
                          </m:r>
                          <m:r>
                            <a:rPr lang="en-US" sz="14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en-US" sz="140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v</m:t>
                          </m:r>
                        </m:num>
                        <m:den>
                          <m:sSub>
                            <m:sSubPr>
                              <m:ctrlPr>
                                <a:rPr lang="en-US" sz="140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𝑆𝑐h𝑙𝑖𝑐𝑘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140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v</m:t>
                          </m:r>
                          <m:r>
                            <a:rPr lang="en-US" sz="14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4200" y="3039867"/>
                <a:ext cx="990599" cy="499432"/>
              </a:xfrm>
              <a:prstGeom prst="rect">
                <a:avLst/>
              </a:prstGeom>
              <a:blipFill rotWithShape="1">
                <a:blip r:embed="rId6"/>
                <a:stretch>
                  <a:fillRect b="-48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1844284" y="4320980"/>
                <a:ext cx="2769381" cy="307777"/>
              </a:xfrm>
              <a:prstGeom prst="rect">
                <a:avLst/>
              </a:prstGeom>
            </p:spPr>
            <p:txBody>
              <a:bodyPr wrap="square" anchor="b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 smtClean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  <a:ea typeface="Cambria Math"/>
                        </a:rPr>
                        <m:t>𝛼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  <a:ea typeface="Cambria Math"/>
                        </a:rPr>
                        <m:t>=0.1</m:t>
                      </m:r>
                    </m:oMath>
                  </m:oMathPara>
                </a14:m>
                <a:endParaRPr lang="en-US" sz="20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urostile-Roman-DTC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4284" y="4320980"/>
                <a:ext cx="2769381" cy="307777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3294465" y="4320980"/>
                <a:ext cx="2769381" cy="307777"/>
              </a:xfrm>
              <a:prstGeom prst="rect">
                <a:avLst/>
              </a:prstGeom>
            </p:spPr>
            <p:txBody>
              <a:bodyPr wrap="square" anchor="b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 smtClean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  <a:ea typeface="Cambria Math"/>
                        </a:rPr>
                        <m:t>𝛼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  <a:ea typeface="Cambria Math"/>
                        </a:rPr>
                        <m:t>=0.</m:t>
                      </m:r>
                      <m:r>
                        <a:rPr lang="en-US" sz="1400" b="0" i="0" smtClean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  <a:ea typeface="Cambria Math"/>
                        </a:rPr>
                        <m:t>5</m:t>
                      </m:r>
                    </m:oMath>
                  </m:oMathPara>
                </a14:m>
                <a:endParaRPr lang="en-US" sz="20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urostile-Roman-DTC"/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4465" y="4320980"/>
                <a:ext cx="2769381" cy="307777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4725411" y="4325681"/>
                <a:ext cx="2769381" cy="307777"/>
              </a:xfrm>
              <a:prstGeom prst="rect">
                <a:avLst/>
              </a:prstGeom>
            </p:spPr>
            <p:txBody>
              <a:bodyPr wrap="square" anchor="b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 smtClean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  <a:ea typeface="Cambria Math"/>
                        </a:rPr>
                        <m:t>𝛼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  <a:ea typeface="Cambria Math"/>
                        </a:rPr>
                        <m:t>=0.9</m:t>
                      </m:r>
                    </m:oMath>
                  </m:oMathPara>
                </a14:m>
                <a:endParaRPr lang="en-US" sz="20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urostile-Roman-DTC"/>
                </a:endParaRPr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5411" y="4325681"/>
                <a:ext cx="2769381" cy="307777"/>
              </a:xfrm>
              <a:prstGeom prst="rect">
                <a:avLst/>
              </a:prstGeom>
              <a:blipFill rotWithShape="1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5617536" y="151107"/>
                <a:ext cx="3374065" cy="744243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 w="3175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l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v</m:t>
                          </m:r>
                        </m:e>
                      </m:d>
                      <m:r>
                        <a:rPr lang="en-US" sz="20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000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effectLst/>
                              <a:latin typeface="Cambria Math"/>
                            </a:rPr>
                            <m:t>𝐷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effectLst/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effectLst/>
                                  <a:latin typeface="Cambria Math"/>
                                </a:rPr>
                                <m:t>h</m:t>
                              </m:r>
                            </m:e>
                          </m:d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𝐹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l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h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)</m:t>
                          </m:r>
                          <m:r>
                            <a:rPr lang="en-US" sz="2000" i="1">
                              <a:solidFill>
                                <a:srgbClr val="FFFF00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𝐺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FFFF00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rgbClr val="FFFF00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/>
                                </a:rPr>
                                <m:t>l</m:t>
                              </m:r>
                              <m:r>
                                <a:rPr lang="en-US" sz="2000" i="1">
                                  <a:solidFill>
                                    <a:srgbClr val="FFFF00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rgbClr val="FFFF00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/>
                                </a:rPr>
                                <m:t>v</m:t>
                              </m:r>
                              <m:r>
                                <a:rPr lang="en-US" sz="2000" i="1">
                                  <a:solidFill>
                                    <a:srgbClr val="FFFF00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rgbClr val="FFFF00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/>
                                </a:rPr>
                                <m:t>h</m:t>
                              </m:r>
                            </m:e>
                          </m:d>
                        </m:num>
                        <m:den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4(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n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l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)(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n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v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7536" y="151107"/>
                <a:ext cx="3374065" cy="744243"/>
              </a:xfrm>
              <a:prstGeom prst="rect">
                <a:avLst/>
              </a:prstGeom>
              <a:blipFill rotWithShape="1">
                <a:blip r:embed="rId10"/>
                <a:stretch>
                  <a:fillRect/>
                </a:stretch>
              </a:blipFill>
              <a:ln w="3175">
                <a:solidFill>
                  <a:schemeClr val="bg1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6934200" y="3814404"/>
                <a:ext cx="990599" cy="4994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400" b="0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1400" b="0" i="0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n</m:t>
                          </m:r>
                          <m:r>
                            <a:rPr lang="en-US" sz="1400" b="0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en-US" sz="1400" b="0" i="0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v</m:t>
                          </m:r>
                        </m:num>
                        <m:den>
                          <m:sSub>
                            <m:sSubPr>
                              <m:ctrlPr>
                                <a:rPr lang="en-US" sz="1400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𝑆𝑚𝑖𝑡h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1400" i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v</m:t>
                          </m:r>
                          <m:r>
                            <a:rPr lang="en-US" sz="1400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4200" y="3814404"/>
                <a:ext cx="990599" cy="499432"/>
              </a:xfrm>
              <a:prstGeom prst="rect">
                <a:avLst/>
              </a:prstGeom>
              <a:blipFill rotWithShape="1">
                <a:blip r:embed="rId11"/>
                <a:stretch>
                  <a:fillRect b="-48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93773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Fresnel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 err="1"/>
              <a:t>Schlick</a:t>
            </a:r>
            <a:endParaRPr lang="en-US" dirty="0"/>
          </a:p>
          <a:p>
            <a:pPr lvl="1" fontAlgn="base"/>
            <a:r>
              <a:rPr lang="en-US" dirty="0" smtClean="0"/>
              <a:t>Approximate the power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733550"/>
            <a:ext cx="2078489" cy="2133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140953" y="3934691"/>
            <a:ext cx="2769381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-Roman-DTC"/>
              </a:rPr>
              <a:t>Identical for all practical purposes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5617536" y="151107"/>
                <a:ext cx="3374065" cy="744243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 w="3175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l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v</m:t>
                          </m:r>
                        </m:e>
                      </m:d>
                      <m:r>
                        <a:rPr lang="en-US" sz="20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000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effectLst/>
                              <a:latin typeface="Cambria Math"/>
                            </a:rPr>
                            <m:t>𝐷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effectLst/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effectLst/>
                                  <a:latin typeface="Cambria Math"/>
                                </a:rPr>
                                <m:t>h</m:t>
                              </m:r>
                            </m:e>
                          </m:d>
                          <m:r>
                            <a:rPr lang="en-US" sz="2000" i="1">
                              <a:solidFill>
                                <a:srgbClr val="FFFF00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𝐹</m:t>
                          </m:r>
                          <m:r>
                            <a:rPr lang="en-US" sz="2000" i="1">
                              <a:solidFill>
                                <a:srgbClr val="FFFF00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rgbClr val="FFFF00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l</m:t>
                          </m:r>
                          <m:r>
                            <a:rPr lang="en-US" sz="2000" i="1">
                              <a:solidFill>
                                <a:srgbClr val="FFFF00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rgbClr val="FFFF00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h</m:t>
                          </m:r>
                          <m:r>
                            <a:rPr lang="en-US" sz="2000" i="1">
                              <a:solidFill>
                                <a:srgbClr val="FFFF00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)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𝐺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  <m:t>l</m:t>
                              </m:r>
                              <m:r>
                                <a:rPr lang="en-US" sz="20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  <m:t>v</m:t>
                              </m:r>
                              <m:r>
                                <a:rPr lang="en-US" sz="2000" i="1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>
                                      <a:lumMod val="50000"/>
                                      <a:lumOff val="50000"/>
                                    </a:schemeClr>
                                  </a:solidFill>
                                  <a:latin typeface="Cambria Math"/>
                                </a:rPr>
                                <m:t>h</m:t>
                              </m:r>
                            </m:e>
                          </m:d>
                        </m:num>
                        <m:den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4(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n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</a:rPr>
                            <m:t>l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)(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n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v</m:t>
                          </m:r>
                          <m:r>
                            <a:rPr lang="en-US" sz="20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/>
                              <a:ea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7536" y="151107"/>
                <a:ext cx="3374065" cy="744243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  <a:ln w="3175">
                <a:solidFill>
                  <a:schemeClr val="bg1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318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Eurostile Next LT Pro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909</Words>
  <Application>Microsoft Office PowerPoint</Application>
  <PresentationFormat>On-screen Show (16:9)</PresentationFormat>
  <Paragraphs>198</Paragraphs>
  <Slides>38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Arial</vt:lpstr>
      <vt:lpstr>Calibri</vt:lpstr>
      <vt:lpstr>Cambria Math</vt:lpstr>
      <vt:lpstr>Wingdings</vt:lpstr>
      <vt:lpstr>Eurostile-Roman-DTC</vt:lpstr>
      <vt:lpstr>ＭＳ Ｐゴシック</vt:lpstr>
      <vt:lpstr>Mathematica7</vt:lpstr>
      <vt:lpstr>Eurostile Next LT Pro</vt:lpstr>
      <vt:lpstr>Arial Bold</vt:lpstr>
      <vt:lpstr>Office Theme</vt:lpstr>
      <vt:lpstr>Real Shading in Unreal Engine 4 Brian Karis    (brian.karis@epicgames.com)</vt:lpstr>
      <vt:lpstr>Goals</vt:lpstr>
      <vt:lpstr>Overview</vt:lpstr>
      <vt:lpstr>Shading Model</vt:lpstr>
      <vt:lpstr>PowerPoint Presentation</vt:lpstr>
      <vt:lpstr>Specular BRDF</vt:lpstr>
      <vt:lpstr>Specular distribution</vt:lpstr>
      <vt:lpstr>Geometric shadowing</vt:lpstr>
      <vt:lpstr>Fresnel</vt:lpstr>
      <vt:lpstr>Image-based lighting : Problem</vt:lpstr>
      <vt:lpstr>Image-based lighting : Solution</vt:lpstr>
      <vt:lpstr>Pre-filtered environment map</vt:lpstr>
      <vt:lpstr>Environment BRDF</vt:lpstr>
      <vt:lpstr>Importance-sampled reference</vt:lpstr>
      <vt:lpstr>Split sum approximation</vt:lpstr>
      <vt:lpstr>Complete approximation (n=v)</vt:lpstr>
      <vt:lpstr>PowerPoint Presentation</vt:lpstr>
      <vt:lpstr>Material Model</vt:lpstr>
      <vt:lpstr>Material model</vt:lpstr>
      <vt:lpstr>Material model lessons</vt:lpstr>
      <vt:lpstr>Material layering</vt:lpstr>
      <vt:lpstr>Material layering tools</vt:lpstr>
      <vt:lpstr>Material layering</vt:lpstr>
      <vt:lpstr>Material layering</vt:lpstr>
      <vt:lpstr>Lighting Model</vt:lpstr>
      <vt:lpstr>Inverse square falloff</vt:lpstr>
      <vt:lpstr>PowerPoint Presentation</vt:lpstr>
      <vt:lpstr>Area light requirements</vt:lpstr>
      <vt:lpstr>Specular D modification</vt:lpstr>
      <vt:lpstr>PowerPoint Presentation</vt:lpstr>
      <vt:lpstr>Representative point</vt:lpstr>
      <vt:lpstr>Sphere lights</vt:lpstr>
      <vt:lpstr>Sphere light energy conservation</vt:lpstr>
      <vt:lpstr>PowerPoint Presentation</vt:lpstr>
      <vt:lpstr>PowerPoint Presentation</vt:lpstr>
      <vt:lpstr>In the course notes</vt:lpstr>
      <vt:lpstr>Thanks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2013-07-18T19:16:18Z</dcterms:created>
  <dcterms:modified xsi:type="dcterms:W3CDTF">2013-07-25T06:22:46Z</dcterms:modified>
</cp:coreProperties>
</file>

<file path=docProps/thumbnail.jpeg>
</file>